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30275213" cy="42840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snapToObjects="1">
      <p:cViewPr>
        <p:scale>
          <a:sx n="66" d="100"/>
          <a:sy n="66" d="100"/>
        </p:scale>
        <p:origin x="2388" y="-10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11132"/>
            <a:ext cx="25733931" cy="14914762"/>
          </a:xfrm>
        </p:spPr>
        <p:txBody>
          <a:bodyPr anchor="b"/>
          <a:lstStyle>
            <a:lvl1pPr algn="ctr">
              <a:defRPr sz="19865"/>
            </a:lvl1pPr>
          </a:lstStyle>
          <a:p>
            <a:r>
              <a:rPr lang="en-GB"/>
              <a:t>Click to edit Master title style</a:t>
            </a:r>
            <a:endParaRPr lang="en-US" dirty="0"/>
          </a:p>
        </p:txBody>
      </p:sp>
      <p:sp>
        <p:nvSpPr>
          <p:cNvPr id="3" name="Subtitle 2"/>
          <p:cNvSpPr>
            <a:spLocks noGrp="1"/>
          </p:cNvSpPr>
          <p:nvPr>
            <p:ph type="subTitle" idx="1"/>
          </p:nvPr>
        </p:nvSpPr>
        <p:spPr>
          <a:xfrm>
            <a:off x="3784402" y="22501064"/>
            <a:ext cx="22706410" cy="10343147"/>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80627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51990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80848"/>
            <a:ext cx="6528093" cy="3630515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2280848"/>
            <a:ext cx="19205838" cy="3630515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15921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90226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80331"/>
            <a:ext cx="26112371" cy="17820361"/>
          </a:xfrm>
        </p:spPr>
        <p:txBody>
          <a:bodyPr anchor="b"/>
          <a:lstStyle>
            <a:lvl1pPr>
              <a:defRPr sz="19865"/>
            </a:lvl1pPr>
          </a:lstStyle>
          <a:p>
            <a:r>
              <a:rPr lang="en-GB"/>
              <a:t>Click to edit Master title style</a:t>
            </a:r>
            <a:endParaRPr lang="en-US" dirty="0"/>
          </a:p>
        </p:txBody>
      </p:sp>
      <p:sp>
        <p:nvSpPr>
          <p:cNvPr id="3" name="Text Placeholder 2"/>
          <p:cNvSpPr>
            <a:spLocks noGrp="1"/>
          </p:cNvSpPr>
          <p:nvPr>
            <p:ph type="body" idx="1"/>
          </p:nvPr>
        </p:nvSpPr>
        <p:spPr>
          <a:xfrm>
            <a:off x="2065654" y="28669280"/>
            <a:ext cx="26112371" cy="9371307"/>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C53D81-29C0-D24F-8278-54A6C364BD06}"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53392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11404240"/>
            <a:ext cx="12866966" cy="271817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11404240"/>
            <a:ext cx="12866966" cy="271817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2C53D81-29C0-D24F-8278-54A6C364BD06}"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097523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80857"/>
            <a:ext cx="26112371" cy="8280473"/>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10501820"/>
            <a:ext cx="12807832" cy="5146780"/>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368" y="15648601"/>
            <a:ext cx="12807832" cy="230167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10501820"/>
            <a:ext cx="12870909" cy="5146780"/>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6828" y="15648601"/>
            <a:ext cx="12870909" cy="230167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2C53D81-29C0-D24F-8278-54A6C364BD06}"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3356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2C53D81-29C0-D24F-8278-54A6C364BD06}"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74241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53D81-29C0-D24F-8278-54A6C364BD06}"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57611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6018"/>
            <a:ext cx="9764544" cy="9996064"/>
          </a:xfrm>
        </p:spPr>
        <p:txBody>
          <a:bodyPr anchor="b"/>
          <a:lstStyle>
            <a:lvl1pPr>
              <a:defRPr sz="10595"/>
            </a:lvl1pPr>
          </a:lstStyle>
          <a:p>
            <a:r>
              <a:rPr lang="en-GB"/>
              <a:t>Click to edit Master title style</a:t>
            </a:r>
            <a:endParaRPr lang="en-US" dirty="0"/>
          </a:p>
        </p:txBody>
      </p:sp>
      <p:sp>
        <p:nvSpPr>
          <p:cNvPr id="3" name="Content Placeholder 2"/>
          <p:cNvSpPr>
            <a:spLocks noGrp="1"/>
          </p:cNvSpPr>
          <p:nvPr>
            <p:ph idx="1"/>
          </p:nvPr>
        </p:nvSpPr>
        <p:spPr>
          <a:xfrm>
            <a:off x="12870909" y="6168216"/>
            <a:ext cx="15326827" cy="30444362"/>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12852082"/>
            <a:ext cx="9764544" cy="238100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68109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6018"/>
            <a:ext cx="9764544" cy="9996064"/>
          </a:xfrm>
        </p:spPr>
        <p:txBody>
          <a:bodyPr anchor="b"/>
          <a:lstStyle>
            <a:lvl1pPr>
              <a:defRPr sz="10595"/>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6168216"/>
            <a:ext cx="15326827" cy="30444362"/>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GB"/>
              <a:t>Click icon to add picture</a:t>
            </a:r>
            <a:endParaRPr lang="en-US" dirty="0"/>
          </a:p>
        </p:txBody>
      </p:sp>
      <p:sp>
        <p:nvSpPr>
          <p:cNvPr id="4" name="Text Placeholder 3"/>
          <p:cNvSpPr>
            <a:spLocks noGrp="1"/>
          </p:cNvSpPr>
          <p:nvPr>
            <p:ph type="body" sz="half" idx="2"/>
          </p:nvPr>
        </p:nvSpPr>
        <p:spPr>
          <a:xfrm>
            <a:off x="2085364" y="12852082"/>
            <a:ext cx="9764544" cy="238100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793089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80857"/>
            <a:ext cx="26112371" cy="828047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11404240"/>
            <a:ext cx="26112371" cy="2718176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39706598"/>
            <a:ext cx="6811923" cy="2280848"/>
          </a:xfrm>
          <a:prstGeom prst="rect">
            <a:avLst/>
          </a:prstGeom>
        </p:spPr>
        <p:txBody>
          <a:bodyPr vert="horz" lIns="91440" tIns="45720" rIns="91440" bIns="45720" rtlCol="0" anchor="ctr"/>
          <a:lstStyle>
            <a:lvl1pPr algn="l">
              <a:defRPr sz="3973">
                <a:solidFill>
                  <a:schemeClr val="tx1">
                    <a:tint val="75000"/>
                  </a:schemeClr>
                </a:solidFill>
              </a:defRPr>
            </a:lvl1pPr>
          </a:lstStyle>
          <a:p>
            <a:fld id="{82C53D81-29C0-D24F-8278-54A6C364BD06}" type="datetimeFigureOut">
              <a:rPr lang="en-US" smtClean="0"/>
              <a:t>4/20/2023</a:t>
            </a:fld>
            <a:endParaRPr lang="en-US"/>
          </a:p>
        </p:txBody>
      </p:sp>
      <p:sp>
        <p:nvSpPr>
          <p:cNvPr id="5" name="Footer Placeholder 4"/>
          <p:cNvSpPr>
            <a:spLocks noGrp="1"/>
          </p:cNvSpPr>
          <p:nvPr>
            <p:ph type="ftr" sz="quarter" idx="3"/>
          </p:nvPr>
        </p:nvSpPr>
        <p:spPr>
          <a:xfrm>
            <a:off x="10028665" y="39706598"/>
            <a:ext cx="10217884" cy="2280848"/>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706598"/>
            <a:ext cx="6811923" cy="2280848"/>
          </a:xfrm>
          <a:prstGeom prst="rect">
            <a:avLst/>
          </a:prstGeom>
        </p:spPr>
        <p:txBody>
          <a:bodyPr vert="horz" lIns="91440" tIns="45720" rIns="91440" bIns="45720" rtlCol="0" anchor="ctr"/>
          <a:lstStyle>
            <a:lvl1pPr algn="r">
              <a:defRPr sz="3973">
                <a:solidFill>
                  <a:schemeClr val="tx1">
                    <a:tint val="75000"/>
                  </a:schemeClr>
                </a:solidFill>
              </a:defRPr>
            </a:lvl1pPr>
          </a:lstStyle>
          <a:p>
            <a:fld id="{DE655618-950E-0B40-B442-C586E0799E24}" type="slidenum">
              <a:rPr lang="en-US" smtClean="0"/>
              <a:t>‹#›</a:t>
            </a:fld>
            <a:endParaRPr lang="en-US"/>
          </a:p>
        </p:txBody>
      </p:sp>
    </p:spTree>
    <p:extLst>
      <p:ext uri="{BB962C8B-B14F-4D97-AF65-F5344CB8AC3E}">
        <p14:creationId xmlns:p14="http://schemas.microsoft.com/office/powerpoint/2010/main" val="2131957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s://www.linkedin.com/in/andrew-greenslade"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github.com/AndrewGreenslade" TargetMode="External"/><Relationship Id="rId10" Type="http://schemas.openxmlformats.org/officeDocument/2006/relationships/image" Target="../media/image6.png"/><Relationship Id="rId4" Type="http://schemas.openxmlformats.org/officeDocument/2006/relationships/hyperlink" Target="mailto:andrew@greensladegames.com"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A1CF-81FE-334A-8A14-89E7FE0974A5}"/>
              </a:ext>
            </a:extLst>
          </p:cNvPr>
          <p:cNvSpPr>
            <a:spLocks noGrp="1"/>
          </p:cNvSpPr>
          <p:nvPr>
            <p:ph type="ctrTitle"/>
          </p:nvPr>
        </p:nvSpPr>
        <p:spPr>
          <a:xfrm>
            <a:off x="2719703" y="571500"/>
            <a:ext cx="20741483" cy="3721100"/>
          </a:xfrm>
        </p:spPr>
        <p:txBody>
          <a:bodyPr>
            <a:normAutofit fontScale="90000"/>
          </a:bodyPr>
          <a:lstStyle/>
          <a:p>
            <a:pPr algn="l">
              <a:lnSpc>
                <a:spcPct val="150000"/>
              </a:lnSpc>
            </a:pPr>
            <a:r>
              <a:rPr lang="en-US" sz="9800" b="1" dirty="0" err="1">
                <a:latin typeface="DM Sans" pitchFamily="2" charset="77"/>
              </a:rPr>
              <a:t>Cavebound</a:t>
            </a:r>
            <a:r>
              <a:rPr lang="en-US" sz="9800" b="1" dirty="0">
                <a:latin typeface="DM Sans" pitchFamily="2" charset="77"/>
              </a:rPr>
              <a:t> (Crypto-Miner)</a:t>
            </a:r>
            <a:br>
              <a:rPr lang="en-US" sz="7067" b="1" dirty="0">
                <a:latin typeface="DM Sans" pitchFamily="2" charset="77"/>
              </a:rPr>
            </a:br>
            <a:r>
              <a:rPr lang="en-US" sz="3600" dirty="0">
                <a:latin typeface="Inter Light" panose="02000503000000020004" pitchFamily="2" charset="0"/>
                <a:ea typeface="Inter Light" panose="02000503000000020004" pitchFamily="2" charset="0"/>
              </a:rPr>
              <a:t>     	Andrew Greenslade : </a:t>
            </a:r>
            <a:r>
              <a:rPr lang="en-US" sz="3600" dirty="0">
                <a:latin typeface="Inter Light" panose="02000503000000020004" pitchFamily="2" charset="0"/>
                <a:ea typeface="Inter Light" panose="02000503000000020004" pitchFamily="2" charset="0"/>
                <a:hlinkClick r:id="rId3"/>
              </a:rPr>
              <a:t>https://www.linkedin.com/in/andrew-greenslade</a:t>
            </a:r>
            <a:br>
              <a:rPr lang="en-US" sz="3600" dirty="0">
                <a:latin typeface="Inter Light" panose="02000503000000020004" pitchFamily="2" charset="0"/>
                <a:ea typeface="Inter Light" panose="02000503000000020004" pitchFamily="2" charset="0"/>
              </a:rPr>
            </a:br>
            <a:r>
              <a:rPr lang="en-US" sz="3600" dirty="0">
                <a:latin typeface="Inter Light" panose="02000503000000020004" pitchFamily="2" charset="0"/>
                <a:ea typeface="Inter Light" panose="02000503000000020004" pitchFamily="2" charset="0"/>
              </a:rPr>
              <a:t>	</a:t>
            </a:r>
            <a:r>
              <a:rPr lang="en-US" sz="3600" dirty="0">
                <a:latin typeface="Inter Light" panose="02000503000000020004" pitchFamily="2" charset="0"/>
                <a:ea typeface="Inter Light" panose="02000503000000020004" pitchFamily="2" charset="0"/>
                <a:hlinkClick r:id="rId4"/>
              </a:rPr>
              <a:t>andrew@greensladegames.com</a:t>
            </a:r>
            <a:br>
              <a:rPr lang="en-US" sz="3600" dirty="0">
                <a:latin typeface="Inter Light" panose="02000503000000020004" pitchFamily="2" charset="0"/>
                <a:ea typeface="Inter Light" panose="02000503000000020004" pitchFamily="2" charset="0"/>
              </a:rPr>
            </a:br>
            <a:r>
              <a:rPr lang="en-US" sz="3600" dirty="0">
                <a:latin typeface="Inter Light" panose="02000503000000020004" pitchFamily="2" charset="0"/>
                <a:ea typeface="Inter Light" panose="02000503000000020004" pitchFamily="2" charset="0"/>
              </a:rPr>
              <a:t>	</a:t>
            </a:r>
            <a:r>
              <a:rPr lang="en-US" sz="3600" dirty="0" err="1">
                <a:latin typeface="Inter Light" panose="02000503000000020004" pitchFamily="2" charset="0"/>
                <a:ea typeface="Inter Light" panose="02000503000000020004" pitchFamily="2" charset="0"/>
              </a:rPr>
              <a:t>AndrewGreenslade</a:t>
            </a:r>
            <a:r>
              <a:rPr lang="en-US" sz="3600" dirty="0">
                <a:latin typeface="Inter Light" panose="02000503000000020004" pitchFamily="2" charset="0"/>
                <a:ea typeface="Inter Light" panose="02000503000000020004" pitchFamily="2" charset="0"/>
              </a:rPr>
              <a:t> : </a:t>
            </a:r>
            <a:r>
              <a:rPr lang="en-US" sz="3600" dirty="0">
                <a:latin typeface="Inter Light" panose="02000503000000020004" pitchFamily="2" charset="0"/>
                <a:ea typeface="Inter Light" panose="02000503000000020004" pitchFamily="2" charset="0"/>
                <a:hlinkClick r:id="rId5"/>
              </a:rPr>
              <a:t>https://github.com/AndrewGreenslade</a:t>
            </a:r>
            <a:r>
              <a:rPr lang="en-US" sz="3600" dirty="0">
                <a:latin typeface="Inter Light" panose="02000503000000020004" pitchFamily="2" charset="0"/>
                <a:ea typeface="Inter Light" panose="02000503000000020004" pitchFamily="2" charset="0"/>
              </a:rPr>
              <a:t>    </a:t>
            </a:r>
            <a:endParaRPr lang="en-US" sz="7067" b="1" dirty="0">
              <a:latin typeface="DM Sans" pitchFamily="2" charset="77"/>
            </a:endParaRPr>
          </a:p>
        </p:txBody>
      </p:sp>
      <p:sp>
        <p:nvSpPr>
          <p:cNvPr id="3" name="Subtitle 2">
            <a:extLst>
              <a:ext uri="{FF2B5EF4-FFF2-40B4-BE49-F238E27FC236}">
                <a16:creationId xmlns:a16="http://schemas.microsoft.com/office/drawing/2014/main" id="{2C815DF1-A91B-7A4D-9521-8E9BC8893E17}"/>
              </a:ext>
            </a:extLst>
          </p:cNvPr>
          <p:cNvSpPr>
            <a:spLocks noGrp="1"/>
          </p:cNvSpPr>
          <p:nvPr>
            <p:ph type="subTitle" idx="1"/>
          </p:nvPr>
        </p:nvSpPr>
        <p:spPr>
          <a:xfrm>
            <a:off x="2719704" y="5459497"/>
            <a:ext cx="12200984" cy="1434789"/>
          </a:xfrm>
        </p:spPr>
        <p:style>
          <a:lnRef idx="1">
            <a:schemeClr val="accent1"/>
          </a:lnRef>
          <a:fillRef idx="2">
            <a:schemeClr val="accent1"/>
          </a:fillRef>
          <a:effectRef idx="1">
            <a:schemeClr val="accent1"/>
          </a:effectRef>
          <a:fontRef idx="minor">
            <a:schemeClr val="dk1"/>
          </a:fontRef>
        </p:style>
        <p:txBody>
          <a:bodyPr>
            <a:normAutofit/>
          </a:bodyPr>
          <a:lstStyle/>
          <a:p>
            <a:pPr algn="l"/>
            <a:r>
              <a:rPr lang="en-US" sz="9600" dirty="0">
                <a:latin typeface="Inter Light" panose="02000503000000020004" pitchFamily="2" charset="0"/>
                <a:ea typeface="Inter Light" panose="02000503000000020004" pitchFamily="2" charset="0"/>
              </a:rPr>
              <a:t>1. Introduction: </a:t>
            </a:r>
          </a:p>
        </p:txBody>
      </p:sp>
      <p:sp>
        <p:nvSpPr>
          <p:cNvPr id="4" name="Subtitle 2">
            <a:extLst>
              <a:ext uri="{FF2B5EF4-FFF2-40B4-BE49-F238E27FC236}">
                <a16:creationId xmlns:a16="http://schemas.microsoft.com/office/drawing/2014/main" id="{14065FB0-AB35-1A1D-D6D7-BCCA1FF2F440}"/>
              </a:ext>
            </a:extLst>
          </p:cNvPr>
          <p:cNvSpPr txBox="1">
            <a:spLocks/>
          </p:cNvSpPr>
          <p:nvPr/>
        </p:nvSpPr>
        <p:spPr>
          <a:xfrm>
            <a:off x="2719703" y="689428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Cryptocurrency and NFTs as a reward in games are both widely unexplored mechanisms up to this date. There has been a small investment from mainstream studios, e.g. Ubisoft with ‘Ubisoft quartz’, where you could unlock limited access NFTs that would reward the player with unique game items. This leaves an upcoming market for various ways to integrate these two technologies into the industry. I aim to implement a similar system into my game called </a:t>
            </a:r>
            <a:r>
              <a:rPr lang="en-US" sz="2800" dirty="0" err="1">
                <a:latin typeface="Inter Light" panose="02000503000000020004" pitchFamily="2" charset="0"/>
                <a:ea typeface="Inter Light" panose="02000503000000020004" pitchFamily="2" charset="0"/>
              </a:rPr>
              <a:t>Cavebound</a:t>
            </a:r>
            <a:r>
              <a:rPr lang="en-US" sz="2800" dirty="0">
                <a:latin typeface="Inter Light" panose="02000503000000020004" pitchFamily="2" charset="0"/>
                <a:ea typeface="Inter Light" panose="02000503000000020004" pitchFamily="2" charset="0"/>
              </a:rPr>
              <a:t>, which is a procedurally generated 2D mining game built from the ground up around this system. </a:t>
            </a:r>
          </a:p>
          <a:p>
            <a:pPr algn="l"/>
            <a:endParaRPr lang="en-US" sz="2800" dirty="0">
              <a:latin typeface="Inter Light" panose="02000503000000020004" pitchFamily="2" charset="0"/>
              <a:ea typeface="Inter Light" panose="02000503000000020004" pitchFamily="2" charset="0"/>
            </a:endParaRPr>
          </a:p>
        </p:txBody>
      </p:sp>
      <p:sp>
        <p:nvSpPr>
          <p:cNvPr id="5" name="Subtitle 2">
            <a:extLst>
              <a:ext uri="{FF2B5EF4-FFF2-40B4-BE49-F238E27FC236}">
                <a16:creationId xmlns:a16="http://schemas.microsoft.com/office/drawing/2014/main" id="{1B5D8E5D-4F39-A923-66AA-70E900D069CF}"/>
              </a:ext>
            </a:extLst>
          </p:cNvPr>
          <p:cNvSpPr txBox="1">
            <a:spLocks/>
          </p:cNvSpPr>
          <p:nvPr/>
        </p:nvSpPr>
        <p:spPr>
          <a:xfrm>
            <a:off x="16573590" y="5459497"/>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2. Project objective</a:t>
            </a:r>
          </a:p>
        </p:txBody>
      </p:sp>
      <p:sp>
        <p:nvSpPr>
          <p:cNvPr id="6" name="Subtitle 2">
            <a:extLst>
              <a:ext uri="{FF2B5EF4-FFF2-40B4-BE49-F238E27FC236}">
                <a16:creationId xmlns:a16="http://schemas.microsoft.com/office/drawing/2014/main" id="{710C8905-3464-AE4B-9B49-053B605D45AB}"/>
              </a:ext>
            </a:extLst>
          </p:cNvPr>
          <p:cNvSpPr txBox="1">
            <a:spLocks/>
          </p:cNvSpPr>
          <p:nvPr/>
        </p:nvSpPr>
        <p:spPr>
          <a:xfrm>
            <a:off x="16573589" y="689428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With this project, I aim to look at different ways of integrating NFT and cryptocurrency technologies into games and choose to integrate one method into this project that I have designed to be fun and rewarding for its players. I also aim to look at different tools and techniques </a:t>
            </a:r>
            <a:r>
              <a:rPr lang="en-GB" sz="2800" dirty="0">
                <a:latin typeface="Inter Light" panose="02000503000000020004" pitchFamily="2" charset="0"/>
                <a:ea typeface="Inter Light" panose="02000503000000020004" pitchFamily="2" charset="0"/>
              </a:rPr>
              <a:t>I have never used before to make this game, so it is a learning experience throughout</a:t>
            </a:r>
            <a:r>
              <a:rPr lang="en-US" sz="2800" dirty="0">
                <a:latin typeface="Inter Light" panose="02000503000000020004" pitchFamily="2" charset="0"/>
                <a:ea typeface="Inter Light" panose="02000503000000020004" pitchFamily="2" charset="0"/>
              </a:rPr>
              <a:t> the whole process. These include random world generation, pathfinding with destructible terrains, AI pathfinding, using gizmos for debugging and testing, etc.</a:t>
            </a:r>
          </a:p>
          <a:p>
            <a:pPr algn="l"/>
            <a:endParaRPr lang="en-US" sz="28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p:txBody>
      </p:sp>
      <p:sp>
        <p:nvSpPr>
          <p:cNvPr id="7" name="Subtitle 2">
            <a:extLst>
              <a:ext uri="{FF2B5EF4-FFF2-40B4-BE49-F238E27FC236}">
                <a16:creationId xmlns:a16="http://schemas.microsoft.com/office/drawing/2014/main" id="{16592F12-ED24-7C1E-5B6F-8A3307128BA1}"/>
              </a:ext>
            </a:extLst>
          </p:cNvPr>
          <p:cNvSpPr txBox="1">
            <a:spLocks/>
          </p:cNvSpPr>
          <p:nvPr/>
        </p:nvSpPr>
        <p:spPr>
          <a:xfrm>
            <a:off x="2719706" y="13348012"/>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3. Technologies used</a:t>
            </a:r>
          </a:p>
        </p:txBody>
      </p:sp>
      <p:sp>
        <p:nvSpPr>
          <p:cNvPr id="8" name="Subtitle 2">
            <a:extLst>
              <a:ext uri="{FF2B5EF4-FFF2-40B4-BE49-F238E27FC236}">
                <a16:creationId xmlns:a16="http://schemas.microsoft.com/office/drawing/2014/main" id="{077533D9-7FE0-4FFF-F5BD-54267BADD52D}"/>
              </a:ext>
            </a:extLst>
          </p:cNvPr>
          <p:cNvSpPr txBox="1">
            <a:spLocks/>
          </p:cNvSpPr>
          <p:nvPr/>
        </p:nvSpPr>
        <p:spPr>
          <a:xfrm>
            <a:off x="2719705" y="14782801"/>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p:txBody>
      </p:sp>
      <p:pic>
        <p:nvPicPr>
          <p:cNvPr id="14" name="Picture 13" descr="Logo&#10;&#10;Description automatically generated with medium confidence">
            <a:extLst>
              <a:ext uri="{FF2B5EF4-FFF2-40B4-BE49-F238E27FC236}">
                <a16:creationId xmlns:a16="http://schemas.microsoft.com/office/drawing/2014/main" id="{6D19A59A-8267-D18A-862C-C2F293FB8B41}"/>
              </a:ext>
            </a:extLst>
          </p:cNvPr>
          <p:cNvPicPr>
            <a:picLocks noChangeAspect="1"/>
          </p:cNvPicPr>
          <p:nvPr/>
        </p:nvPicPr>
        <p:blipFill>
          <a:blip r:embed="rId6"/>
          <a:stretch>
            <a:fillRect/>
          </a:stretch>
        </p:blipFill>
        <p:spPr>
          <a:xfrm>
            <a:off x="4113495" y="15318896"/>
            <a:ext cx="3633223" cy="1228346"/>
          </a:xfrm>
          <a:prstGeom prst="rect">
            <a:avLst/>
          </a:prstGeom>
        </p:spPr>
      </p:pic>
      <p:sp>
        <p:nvSpPr>
          <p:cNvPr id="15" name="AutoShape 2" descr="Enjin Logo ">
            <a:extLst>
              <a:ext uri="{FF2B5EF4-FFF2-40B4-BE49-F238E27FC236}">
                <a16:creationId xmlns:a16="http://schemas.microsoft.com/office/drawing/2014/main" id="{E1B5BE0E-A871-74CF-C0FD-2AFF96692182}"/>
              </a:ext>
            </a:extLst>
          </p:cNvPr>
          <p:cNvSpPr>
            <a:spLocks noChangeAspect="1" noChangeArrowheads="1"/>
          </p:cNvSpPr>
          <p:nvPr/>
        </p:nvSpPr>
        <p:spPr bwMode="auto">
          <a:xfrm>
            <a:off x="14984413" y="21267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descr="Icon&#10;&#10;Description automatically generated">
            <a:extLst>
              <a:ext uri="{FF2B5EF4-FFF2-40B4-BE49-F238E27FC236}">
                <a16:creationId xmlns:a16="http://schemas.microsoft.com/office/drawing/2014/main" id="{1E1EA5B0-E7CB-B418-7253-BC29E4929C62}"/>
              </a:ext>
            </a:extLst>
          </p:cNvPr>
          <p:cNvPicPr>
            <a:picLocks noChangeAspect="1"/>
          </p:cNvPicPr>
          <p:nvPr/>
        </p:nvPicPr>
        <p:blipFill>
          <a:blip r:embed="rId7"/>
          <a:stretch>
            <a:fillRect/>
          </a:stretch>
        </p:blipFill>
        <p:spPr>
          <a:xfrm>
            <a:off x="9613900" y="15298348"/>
            <a:ext cx="4051300" cy="1223493"/>
          </a:xfrm>
          <a:prstGeom prst="rect">
            <a:avLst/>
          </a:prstGeom>
        </p:spPr>
      </p:pic>
      <p:pic>
        <p:nvPicPr>
          <p:cNvPr id="1030" name="Picture 6">
            <a:extLst>
              <a:ext uri="{FF2B5EF4-FFF2-40B4-BE49-F238E27FC236}">
                <a16:creationId xmlns:a16="http://schemas.microsoft.com/office/drawing/2014/main" id="{3DA8976F-940D-F7E7-CFDB-8EC6308623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0928" y="16501886"/>
            <a:ext cx="2957194" cy="29571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 Fish-Net: Networking Evolved">
            <a:extLst>
              <a:ext uri="{FF2B5EF4-FFF2-40B4-BE49-F238E27FC236}">
                <a16:creationId xmlns:a16="http://schemas.microsoft.com/office/drawing/2014/main" id="{C328BFAA-156A-C961-8AFB-8DE084D06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1150" y="1678577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C997A6-10E6-EA88-D409-BD877A4C5150}"/>
              </a:ext>
            </a:extLst>
          </p:cNvPr>
          <p:cNvPicPr>
            <a:picLocks noChangeAspect="1"/>
          </p:cNvPicPr>
          <p:nvPr/>
        </p:nvPicPr>
        <p:blipFill>
          <a:blip r:embed="rId10"/>
          <a:stretch>
            <a:fillRect/>
          </a:stretch>
        </p:blipFill>
        <p:spPr>
          <a:xfrm>
            <a:off x="4865004" y="2077999"/>
            <a:ext cx="903360" cy="903360"/>
          </a:xfrm>
          <a:prstGeom prst="rect">
            <a:avLst/>
          </a:prstGeom>
        </p:spPr>
      </p:pic>
      <p:pic>
        <p:nvPicPr>
          <p:cNvPr id="10" name="Picture 9">
            <a:extLst>
              <a:ext uri="{FF2B5EF4-FFF2-40B4-BE49-F238E27FC236}">
                <a16:creationId xmlns:a16="http://schemas.microsoft.com/office/drawing/2014/main" id="{4C2DA82E-04B8-2AEF-8EBE-B5C7DC6C732C}"/>
              </a:ext>
            </a:extLst>
          </p:cNvPr>
          <p:cNvPicPr>
            <a:picLocks noChangeAspect="1"/>
          </p:cNvPicPr>
          <p:nvPr/>
        </p:nvPicPr>
        <p:blipFill>
          <a:blip r:embed="rId11"/>
          <a:stretch>
            <a:fillRect/>
          </a:stretch>
        </p:blipFill>
        <p:spPr>
          <a:xfrm>
            <a:off x="4892970" y="2914399"/>
            <a:ext cx="847430" cy="847430"/>
          </a:xfrm>
          <a:prstGeom prst="rect">
            <a:avLst/>
          </a:prstGeom>
        </p:spPr>
      </p:pic>
      <p:pic>
        <p:nvPicPr>
          <p:cNvPr id="11" name="Picture 10">
            <a:extLst>
              <a:ext uri="{FF2B5EF4-FFF2-40B4-BE49-F238E27FC236}">
                <a16:creationId xmlns:a16="http://schemas.microsoft.com/office/drawing/2014/main" id="{2EA7DDEF-79D0-0753-0783-64D534BDB918}"/>
              </a:ext>
            </a:extLst>
          </p:cNvPr>
          <p:cNvPicPr>
            <a:picLocks noChangeAspect="1"/>
          </p:cNvPicPr>
          <p:nvPr/>
        </p:nvPicPr>
        <p:blipFill>
          <a:blip r:embed="rId12"/>
          <a:stretch>
            <a:fillRect/>
          </a:stretch>
        </p:blipFill>
        <p:spPr>
          <a:xfrm>
            <a:off x="4955899" y="3761829"/>
            <a:ext cx="784501" cy="784501"/>
          </a:xfrm>
          <a:prstGeom prst="rect">
            <a:avLst/>
          </a:prstGeom>
        </p:spPr>
      </p:pic>
      <p:sp>
        <p:nvSpPr>
          <p:cNvPr id="12" name="Subtitle 2">
            <a:extLst>
              <a:ext uri="{FF2B5EF4-FFF2-40B4-BE49-F238E27FC236}">
                <a16:creationId xmlns:a16="http://schemas.microsoft.com/office/drawing/2014/main" id="{7467BF9F-8FEF-6C70-35DD-15BB353D098B}"/>
              </a:ext>
            </a:extLst>
          </p:cNvPr>
          <p:cNvSpPr txBox="1">
            <a:spLocks/>
          </p:cNvSpPr>
          <p:nvPr/>
        </p:nvSpPr>
        <p:spPr>
          <a:xfrm>
            <a:off x="16573591" y="13348012"/>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62500" lnSpcReduction="2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4. How I handled creating accounts in game</a:t>
            </a:r>
          </a:p>
        </p:txBody>
      </p:sp>
      <p:sp>
        <p:nvSpPr>
          <p:cNvPr id="13" name="Subtitle 2">
            <a:extLst>
              <a:ext uri="{FF2B5EF4-FFF2-40B4-BE49-F238E27FC236}">
                <a16:creationId xmlns:a16="http://schemas.microsoft.com/office/drawing/2014/main" id="{BEE09685-964F-66D7-F948-1C40F9040C84}"/>
              </a:ext>
            </a:extLst>
          </p:cNvPr>
          <p:cNvSpPr txBox="1">
            <a:spLocks/>
          </p:cNvSpPr>
          <p:nvPr/>
        </p:nvSpPr>
        <p:spPr>
          <a:xfrm>
            <a:off x="16573591" y="14782801"/>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The way I handled accounts in the game was to generate a QR code and unique six-digit code/pin to allow the user to pair the account and project to their </a:t>
            </a:r>
            <a:r>
              <a:rPr lang="en-US" sz="2800" dirty="0" err="1">
                <a:latin typeface="Inter Light" panose="02000503000000020004" pitchFamily="2" charset="0"/>
                <a:ea typeface="Inter Light" panose="02000503000000020004" pitchFamily="2" charset="0"/>
              </a:rPr>
              <a:t>Enjin</a:t>
            </a:r>
            <a:r>
              <a:rPr lang="en-US" sz="2800" dirty="0">
                <a:latin typeface="Inter Light" panose="02000503000000020004" pitchFamily="2" charset="0"/>
                <a:ea typeface="Inter Light" panose="02000503000000020004" pitchFamily="2" charset="0"/>
              </a:rPr>
              <a:t> wallet, which is a proprietary Crypto &amp; NFT wallet I chose to use. This is done using the SDK they provide for different game engines like Unity, unreal, etc.</a:t>
            </a:r>
          </a:p>
        </p:txBody>
      </p:sp>
      <p:sp>
        <p:nvSpPr>
          <p:cNvPr id="19" name="Subtitle 2">
            <a:extLst>
              <a:ext uri="{FF2B5EF4-FFF2-40B4-BE49-F238E27FC236}">
                <a16:creationId xmlns:a16="http://schemas.microsoft.com/office/drawing/2014/main" id="{2AC71C45-24F6-05E7-FCA9-58CF80C1E1C8}"/>
              </a:ext>
            </a:extLst>
          </p:cNvPr>
          <p:cNvSpPr txBox="1">
            <a:spLocks/>
          </p:cNvSpPr>
          <p:nvPr/>
        </p:nvSpPr>
        <p:spPr>
          <a:xfrm>
            <a:off x="16573591" y="21566477"/>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62500" lnSpcReduction="2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6. How will they earn the cryptocurrency </a:t>
            </a:r>
          </a:p>
        </p:txBody>
      </p:sp>
      <p:sp>
        <p:nvSpPr>
          <p:cNvPr id="20" name="Subtitle 2">
            <a:extLst>
              <a:ext uri="{FF2B5EF4-FFF2-40B4-BE49-F238E27FC236}">
                <a16:creationId xmlns:a16="http://schemas.microsoft.com/office/drawing/2014/main" id="{5D1D003F-CBAC-D917-22B6-245C852FC6C1}"/>
              </a:ext>
            </a:extLst>
          </p:cNvPr>
          <p:cNvSpPr txBox="1">
            <a:spLocks/>
          </p:cNvSpPr>
          <p:nvPr/>
        </p:nvSpPr>
        <p:spPr>
          <a:xfrm>
            <a:off x="16573591" y="2300126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28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The end user will earn crypto for every game they play. They will earn a set amount, maybe 0.25, 0.5 </a:t>
            </a:r>
            <a:r>
              <a:rPr lang="en-US" sz="2800" dirty="0" err="1">
                <a:latin typeface="Inter Light" panose="02000503000000020004" pitchFamily="2" charset="0"/>
                <a:ea typeface="Inter Light" panose="02000503000000020004" pitchFamily="2" charset="0"/>
              </a:rPr>
              <a:t>Goerli</a:t>
            </a:r>
            <a:r>
              <a:rPr lang="en-US" sz="2800" dirty="0">
                <a:latin typeface="Inter Light" panose="02000503000000020004" pitchFamily="2" charset="0"/>
                <a:ea typeface="Inter Light" panose="02000503000000020004" pitchFamily="2" charset="0"/>
              </a:rPr>
              <a:t> coin based on feedback, which can be fine-tuned.</a:t>
            </a:r>
          </a:p>
          <a:p>
            <a:pPr algn="l"/>
            <a:r>
              <a:rPr lang="en-US" sz="2800" dirty="0">
                <a:latin typeface="Inter Light" panose="02000503000000020004" pitchFamily="2" charset="0"/>
                <a:ea typeface="Inter Light" panose="02000503000000020004" pitchFamily="2" charset="0"/>
              </a:rPr>
              <a:t>The earning will take place once at the end of a round which takes around 10 minutes currently.</a:t>
            </a:r>
          </a:p>
          <a:p>
            <a:pPr algn="l"/>
            <a:r>
              <a:rPr lang="en-US" sz="2800" dirty="0">
                <a:latin typeface="Inter Light" panose="02000503000000020004" pitchFamily="2" charset="0"/>
                <a:ea typeface="Inter Light" panose="02000503000000020004" pitchFamily="2" charset="0"/>
              </a:rPr>
              <a:t>This could then be spent hypothetically on in game unlocks like skins, </a:t>
            </a:r>
            <a:r>
              <a:rPr lang="en-US" sz="2800" dirty="0" err="1">
                <a:latin typeface="Inter Light" panose="02000503000000020004" pitchFamily="2" charset="0"/>
                <a:ea typeface="Inter Light" panose="02000503000000020004" pitchFamily="2" charset="0"/>
              </a:rPr>
              <a:t>upgrades,etc</a:t>
            </a:r>
            <a:r>
              <a:rPr lang="en-US" sz="2800" dirty="0">
                <a:latin typeface="Inter Light" panose="02000503000000020004" pitchFamily="2" charset="0"/>
                <a:ea typeface="Inter Light" panose="02000503000000020004" pitchFamily="2" charset="0"/>
              </a:rPr>
              <a:t>, using the SDK provided.</a:t>
            </a:r>
          </a:p>
        </p:txBody>
      </p:sp>
      <p:sp>
        <p:nvSpPr>
          <p:cNvPr id="21" name="Subtitle 2">
            <a:extLst>
              <a:ext uri="{FF2B5EF4-FFF2-40B4-BE49-F238E27FC236}">
                <a16:creationId xmlns:a16="http://schemas.microsoft.com/office/drawing/2014/main" id="{347BA4D3-F309-F954-BE15-39EAABCB70FE}"/>
              </a:ext>
            </a:extLst>
          </p:cNvPr>
          <p:cNvSpPr txBox="1">
            <a:spLocks/>
          </p:cNvSpPr>
          <p:nvPr/>
        </p:nvSpPr>
        <p:spPr>
          <a:xfrm>
            <a:off x="2783429" y="21572539"/>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70000" lnSpcReduction="2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5. what cryptocurrency did I use ?</a:t>
            </a:r>
          </a:p>
        </p:txBody>
      </p:sp>
      <p:sp>
        <p:nvSpPr>
          <p:cNvPr id="22" name="Subtitle 2">
            <a:extLst>
              <a:ext uri="{FF2B5EF4-FFF2-40B4-BE49-F238E27FC236}">
                <a16:creationId xmlns:a16="http://schemas.microsoft.com/office/drawing/2014/main" id="{3059625B-F0F6-27A9-D9F6-871E16596C8F}"/>
              </a:ext>
            </a:extLst>
          </p:cNvPr>
          <p:cNvSpPr txBox="1">
            <a:spLocks/>
          </p:cNvSpPr>
          <p:nvPr/>
        </p:nvSpPr>
        <p:spPr>
          <a:xfrm>
            <a:off x="2783429" y="23007328"/>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The crypto exchange I have based this project on is the </a:t>
            </a:r>
            <a:r>
              <a:rPr lang="en-US" sz="2800" dirty="0" err="1">
                <a:latin typeface="Inter Light" panose="02000503000000020004" pitchFamily="2" charset="0"/>
                <a:ea typeface="Inter Light" panose="02000503000000020004" pitchFamily="2" charset="0"/>
              </a:rPr>
              <a:t>Goerli</a:t>
            </a:r>
            <a:r>
              <a:rPr lang="en-US" sz="2800" dirty="0">
                <a:latin typeface="Inter Light" panose="02000503000000020004" pitchFamily="2" charset="0"/>
                <a:ea typeface="Inter Light" panose="02000503000000020004" pitchFamily="2" charset="0"/>
              </a:rPr>
              <a:t> </a:t>
            </a:r>
            <a:r>
              <a:rPr lang="en-US" sz="2800" dirty="0" err="1">
                <a:latin typeface="Inter Light" panose="02000503000000020004" pitchFamily="2" charset="0"/>
                <a:ea typeface="Inter Light" panose="02000503000000020004" pitchFamily="2" charset="0"/>
              </a:rPr>
              <a:t>Testnet</a:t>
            </a:r>
            <a:r>
              <a:rPr lang="en-US" sz="2800" dirty="0">
                <a:latin typeface="Inter Light" panose="02000503000000020004" pitchFamily="2" charset="0"/>
                <a:ea typeface="Inter Light" panose="02000503000000020004" pitchFamily="2" charset="0"/>
              </a:rPr>
              <a:t> exchange, which is the test net for testing projects on an Ethereum blockchain. This will allow me to test functionality like earning and selling crypto for in-game items. This is all without spending anything. The only downfall is you can only add 10 </a:t>
            </a:r>
            <a:r>
              <a:rPr lang="en-US" sz="2800" dirty="0" err="1">
                <a:latin typeface="Inter Light" panose="02000503000000020004" pitchFamily="2" charset="0"/>
                <a:ea typeface="Inter Light" panose="02000503000000020004" pitchFamily="2" charset="0"/>
              </a:rPr>
              <a:t>Goerli</a:t>
            </a:r>
            <a:r>
              <a:rPr lang="en-US" sz="2800" dirty="0">
                <a:latin typeface="Inter Light" panose="02000503000000020004" pitchFamily="2" charset="0"/>
                <a:ea typeface="Inter Light" panose="02000503000000020004" pitchFamily="2" charset="0"/>
              </a:rPr>
              <a:t> coins every 10 minutes.</a:t>
            </a:r>
          </a:p>
        </p:txBody>
      </p:sp>
      <p:pic>
        <p:nvPicPr>
          <p:cNvPr id="26" name="Picture 25">
            <a:extLst>
              <a:ext uri="{FF2B5EF4-FFF2-40B4-BE49-F238E27FC236}">
                <a16:creationId xmlns:a16="http://schemas.microsoft.com/office/drawing/2014/main" id="{FE94086D-43D9-74F5-611B-1265A99BD4E3}"/>
              </a:ext>
            </a:extLst>
          </p:cNvPr>
          <p:cNvPicPr>
            <a:picLocks noChangeAspect="1"/>
          </p:cNvPicPr>
          <p:nvPr/>
        </p:nvPicPr>
        <p:blipFill rotWithShape="1">
          <a:blip r:embed="rId13"/>
          <a:srcRect r="27668"/>
          <a:stretch/>
        </p:blipFill>
        <p:spPr>
          <a:xfrm>
            <a:off x="5902690" y="28496137"/>
            <a:ext cx="6415490" cy="9163429"/>
          </a:xfrm>
          <a:prstGeom prst="rect">
            <a:avLst/>
          </a:prstGeom>
        </p:spPr>
      </p:pic>
      <p:pic>
        <p:nvPicPr>
          <p:cNvPr id="28" name="Picture 27">
            <a:extLst>
              <a:ext uri="{FF2B5EF4-FFF2-40B4-BE49-F238E27FC236}">
                <a16:creationId xmlns:a16="http://schemas.microsoft.com/office/drawing/2014/main" id="{4A53D306-0820-4EE9-B55F-C695CA0EAB33}"/>
              </a:ext>
            </a:extLst>
          </p:cNvPr>
          <p:cNvPicPr>
            <a:picLocks noChangeAspect="1"/>
          </p:cNvPicPr>
          <p:nvPr/>
        </p:nvPicPr>
        <p:blipFill>
          <a:blip r:embed="rId14"/>
          <a:stretch>
            <a:fillRect/>
          </a:stretch>
        </p:blipFill>
        <p:spPr>
          <a:xfrm>
            <a:off x="13090444" y="28496137"/>
            <a:ext cx="15956602" cy="9183382"/>
          </a:xfrm>
          <a:prstGeom prst="rect">
            <a:avLst/>
          </a:prstGeom>
        </p:spPr>
      </p:pic>
    </p:spTree>
    <p:extLst>
      <p:ext uri="{BB962C8B-B14F-4D97-AF65-F5344CB8AC3E}">
        <p14:creationId xmlns:p14="http://schemas.microsoft.com/office/powerpoint/2010/main" val="2611891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TotalTime>
  <Words>481</Words>
  <Application>Microsoft Office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DM Sans</vt:lpstr>
      <vt:lpstr>Inter Light</vt:lpstr>
      <vt:lpstr>Office Theme</vt:lpstr>
      <vt:lpstr>Cavebound (Crypto-Miner)       Andrew Greenslade : https://www.linkedin.com/in/andrew-greenslade  andrew@greensladegames.com  AndrewGreenslade : https://github.com/AndrewGreenslade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Phillip McCaskill</dc:creator>
  <cp:lastModifiedBy>(Student) - Andrew Greenslade</cp:lastModifiedBy>
  <cp:revision>60</cp:revision>
  <dcterms:created xsi:type="dcterms:W3CDTF">2023-02-16T15:07:39Z</dcterms:created>
  <dcterms:modified xsi:type="dcterms:W3CDTF">2023-04-20T00:20:01Z</dcterms:modified>
</cp:coreProperties>
</file>